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317" r:id="rId6"/>
    <p:sldId id="323" r:id="rId7"/>
    <p:sldId id="259" r:id="rId8"/>
    <p:sldId id="324" r:id="rId9"/>
    <p:sldId id="325" r:id="rId10"/>
    <p:sldId id="261" r:id="rId11"/>
    <p:sldId id="260" r:id="rId12"/>
    <p:sldId id="320" r:id="rId13"/>
    <p:sldId id="327" r:id="rId14"/>
    <p:sldId id="322" r:id="rId15"/>
  </p:sldIdLst>
  <p:sldSz cx="12192000" cy="6858000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SemiBold" panose="00000700000000000000" pitchFamily="2" charset="0"/>
      <p:regular r:id="rId25"/>
      <p:bold r:id="rId26"/>
      <p:italic r:id="rId27"/>
      <p:boldItalic r:id="rId28"/>
    </p:embeddedFont>
    <p:embeddedFont>
      <p:font typeface="Roboto Mono" panose="00000009000000000000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3" roundtripDataSignature="AMtx7mgob9eRsozToI4nUC7mMqdHB61/s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Ebanks" initials="" lastIdx="1" clrIdx="0"/>
  <p:cmAuthor id="1" name="Heather Hartlan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CDCE41-2EA9-91A4-1BA0-C0E10A0AA6C6}" v="39" dt="2024-02-28T18:16:55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4" autoAdjust="0"/>
    <p:restoredTop sz="93099" autoAdjust="0"/>
  </p:normalViewPr>
  <p:slideViewPr>
    <p:cSldViewPr snapToGrid="0">
      <p:cViewPr>
        <p:scale>
          <a:sx n="101" d="100"/>
          <a:sy n="101" d="100"/>
        </p:scale>
        <p:origin x="120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5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9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94" Type="http://schemas.openxmlformats.org/officeDocument/2006/relationships/commentAuthors" Target="commentAuthors.xml"/><Relationship Id="rId9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93" Type="http://customschemas.google.com/relationships/presentationmetadata" Target="metadata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lin Ellis" userId="cd4e8521-d4d2-4117-9d3e-70e08f741a66" providerId="ADAL" clId="{2A8A8B50-6C0D-4B4A-BD73-D8E904D36592}"/>
    <pc:docChg chg="undo custSel addSld modSld">
      <pc:chgData name="Collin Ellis" userId="cd4e8521-d4d2-4117-9d3e-70e08f741a66" providerId="ADAL" clId="{2A8A8B50-6C0D-4B4A-BD73-D8E904D36592}" dt="2023-03-28T18:28:04.353" v="48" actId="1076"/>
      <pc:docMkLst>
        <pc:docMk/>
      </pc:docMkLst>
      <pc:sldChg chg="addSp delSp modSp new mod">
        <pc:chgData name="Collin Ellis" userId="cd4e8521-d4d2-4117-9d3e-70e08f741a66" providerId="ADAL" clId="{2A8A8B50-6C0D-4B4A-BD73-D8E904D36592}" dt="2023-03-28T18:28:04.353" v="48" actId="1076"/>
        <pc:sldMkLst>
          <pc:docMk/>
          <pc:sldMk cId="2123752651" sldId="326"/>
        </pc:sldMkLst>
        <pc:spChg chg="add del mod">
          <ac:chgData name="Collin Ellis" userId="cd4e8521-d4d2-4117-9d3e-70e08f741a66" providerId="ADAL" clId="{2A8A8B50-6C0D-4B4A-BD73-D8E904D36592}" dt="2023-03-28T18:25:02.693" v="46" actId="207"/>
          <ac:spMkLst>
            <pc:docMk/>
            <pc:sldMk cId="2123752651" sldId="326"/>
            <ac:spMk id="2" creationId="{517B33A3-1F01-3EAA-4EE0-F66010E46A49}"/>
          </ac:spMkLst>
        </pc:spChg>
        <pc:spChg chg="del mod">
          <ac:chgData name="Collin Ellis" userId="cd4e8521-d4d2-4117-9d3e-70e08f741a66" providerId="ADAL" clId="{2A8A8B50-6C0D-4B4A-BD73-D8E904D36592}" dt="2023-03-28T18:24:44.666" v="42" actId="478"/>
          <ac:spMkLst>
            <pc:docMk/>
            <pc:sldMk cId="2123752651" sldId="326"/>
            <ac:spMk id="3" creationId="{6B5185DC-00DD-2574-F01F-8EAC94DB3B90}"/>
          </ac:spMkLst>
        </pc:spChg>
        <pc:spChg chg="del mod">
          <ac:chgData name="Collin Ellis" userId="cd4e8521-d4d2-4117-9d3e-70e08f741a66" providerId="ADAL" clId="{2A8A8B50-6C0D-4B4A-BD73-D8E904D36592}" dt="2023-03-28T18:24:48.735" v="43" actId="478"/>
          <ac:spMkLst>
            <pc:docMk/>
            <pc:sldMk cId="2123752651" sldId="326"/>
            <ac:spMk id="4" creationId="{4C45E662-2398-2EEF-8902-6D6909B8D53C}"/>
          </ac:spMkLst>
        </pc:spChg>
        <pc:spChg chg="del">
          <ac:chgData name="Collin Ellis" userId="cd4e8521-d4d2-4117-9d3e-70e08f741a66" providerId="ADAL" clId="{2A8A8B50-6C0D-4B4A-BD73-D8E904D36592}" dt="2023-03-28T18:24:55.679" v="45" actId="478"/>
          <ac:spMkLst>
            <pc:docMk/>
            <pc:sldMk cId="2123752651" sldId="326"/>
            <ac:spMk id="5" creationId="{6BA38327-E5A3-0378-5707-0B09A8E992D8}"/>
          </ac:spMkLst>
        </pc:spChg>
        <pc:spChg chg="del">
          <ac:chgData name="Collin Ellis" userId="cd4e8521-d4d2-4117-9d3e-70e08f741a66" providerId="ADAL" clId="{2A8A8B50-6C0D-4B4A-BD73-D8E904D36592}" dt="2023-03-28T18:24:51.489" v="44" actId="478"/>
          <ac:spMkLst>
            <pc:docMk/>
            <pc:sldMk cId="2123752651" sldId="326"/>
            <ac:spMk id="6" creationId="{BC0815D8-848F-EA46-ED83-53E28933CC3D}"/>
          </ac:spMkLst>
        </pc:spChg>
        <pc:spChg chg="add del mod">
          <ac:chgData name="Collin Ellis" userId="cd4e8521-d4d2-4117-9d3e-70e08f741a66" providerId="ADAL" clId="{2A8A8B50-6C0D-4B4A-BD73-D8E904D36592}" dt="2023-03-28T18:24:27.052" v="39" actId="478"/>
          <ac:spMkLst>
            <pc:docMk/>
            <pc:sldMk cId="2123752651" sldId="326"/>
            <ac:spMk id="14" creationId="{584A8AC2-8A63-2E78-EAC2-05677937F87E}"/>
          </ac:spMkLst>
        </pc:spChg>
        <pc:picChg chg="add del mod">
          <ac:chgData name="Collin Ellis" userId="cd4e8521-d4d2-4117-9d3e-70e08f741a66" providerId="ADAL" clId="{2A8A8B50-6C0D-4B4A-BD73-D8E904D36592}" dt="2023-03-28T18:22:49.361" v="3" actId="478"/>
          <ac:picMkLst>
            <pc:docMk/>
            <pc:sldMk cId="2123752651" sldId="326"/>
            <ac:picMk id="8" creationId="{3711D338-A59E-A1B6-948A-B927C35DCC4F}"/>
          </ac:picMkLst>
        </pc:picChg>
        <pc:picChg chg="add del">
          <ac:chgData name="Collin Ellis" userId="cd4e8521-d4d2-4117-9d3e-70e08f741a66" providerId="ADAL" clId="{2A8A8B50-6C0D-4B4A-BD73-D8E904D36592}" dt="2023-03-28T18:23:51.876" v="5" actId="478"/>
          <ac:picMkLst>
            <pc:docMk/>
            <pc:sldMk cId="2123752651" sldId="326"/>
            <ac:picMk id="10" creationId="{7AF3749E-4F00-6989-F890-58501E862C8A}"/>
          </ac:picMkLst>
        </pc:picChg>
        <pc:picChg chg="add mod">
          <ac:chgData name="Collin Ellis" userId="cd4e8521-d4d2-4117-9d3e-70e08f741a66" providerId="ADAL" clId="{2A8A8B50-6C0D-4B4A-BD73-D8E904D36592}" dt="2023-03-28T18:28:04.353" v="48" actId="1076"/>
          <ac:picMkLst>
            <pc:docMk/>
            <pc:sldMk cId="2123752651" sldId="326"/>
            <ac:picMk id="12" creationId="{5E31A682-8168-517E-ACAF-493A9B916339}"/>
          </ac:picMkLst>
        </pc:picChg>
      </pc:sldChg>
    </pc:docChg>
  </pc:docChgLst>
  <pc:docChgLst>
    <pc:chgData name="Collin Ellis" userId="cd4e8521-d4d2-4117-9d3e-70e08f741a66" providerId="ADAL" clId="{7978763E-CB77-4616-A6BC-CB1151F88BF7}"/>
    <pc:docChg chg="delSld">
      <pc:chgData name="Collin Ellis" userId="cd4e8521-d4d2-4117-9d3e-70e08f741a66" providerId="ADAL" clId="{7978763E-CB77-4616-A6BC-CB1151F88BF7}" dt="2024-02-28T19:08:29.944" v="0" actId="47"/>
      <pc:docMkLst>
        <pc:docMk/>
      </pc:docMkLst>
      <pc:sldChg chg="del">
        <pc:chgData name="Collin Ellis" userId="cd4e8521-d4d2-4117-9d3e-70e08f741a66" providerId="ADAL" clId="{7978763E-CB77-4616-A6BC-CB1151F88BF7}" dt="2024-02-28T19:08:29.944" v="0" actId="47"/>
        <pc:sldMkLst>
          <pc:docMk/>
          <pc:sldMk cId="2123752651" sldId="326"/>
        </pc:sldMkLst>
      </pc:sldChg>
    </pc:docChg>
  </pc:docChgLst>
  <pc:docChgLst>
    <pc:chgData name="Collin Ellis" userId="S::collin.ellis@threatlocker.com::cd4e8521-d4d2-4117-9d3e-70e08f741a66" providerId="AD" clId="Web-{A1CDCE41-2EA9-91A4-1BA0-C0E10A0AA6C6}"/>
    <pc:docChg chg="addSld delSld modSld sldOrd">
      <pc:chgData name="Collin Ellis" userId="S::collin.ellis@threatlocker.com::cd4e8521-d4d2-4117-9d3e-70e08f741a66" providerId="AD" clId="Web-{A1CDCE41-2EA9-91A4-1BA0-C0E10A0AA6C6}" dt="2024-02-28T18:16:55.730" v="28"/>
      <pc:docMkLst>
        <pc:docMk/>
      </pc:docMkLst>
      <pc:sldChg chg="del">
        <pc:chgData name="Collin Ellis" userId="S::collin.ellis@threatlocker.com::cd4e8521-d4d2-4117-9d3e-70e08f741a66" providerId="AD" clId="Web-{A1CDCE41-2EA9-91A4-1BA0-C0E10A0AA6C6}" dt="2024-02-28T18:16:55.730" v="28"/>
        <pc:sldMkLst>
          <pc:docMk/>
          <pc:sldMk cId="0" sldId="283"/>
        </pc:sldMkLst>
      </pc:sldChg>
      <pc:sldChg chg="del">
        <pc:chgData name="Collin Ellis" userId="S::collin.ellis@threatlocker.com::cd4e8521-d4d2-4117-9d3e-70e08f741a66" providerId="AD" clId="Web-{A1CDCE41-2EA9-91A4-1BA0-C0E10A0AA6C6}" dt="2024-02-28T18:16:55.730" v="26"/>
        <pc:sldMkLst>
          <pc:docMk/>
          <pc:sldMk cId="0" sldId="284"/>
        </pc:sldMkLst>
      </pc:sldChg>
      <pc:sldChg chg="del">
        <pc:chgData name="Collin Ellis" userId="S::collin.ellis@threatlocker.com::cd4e8521-d4d2-4117-9d3e-70e08f741a66" providerId="AD" clId="Web-{A1CDCE41-2EA9-91A4-1BA0-C0E10A0AA6C6}" dt="2024-02-28T18:16:55.730" v="27"/>
        <pc:sldMkLst>
          <pc:docMk/>
          <pc:sldMk cId="0" sldId="285"/>
        </pc:sldMkLst>
      </pc:sldChg>
      <pc:sldChg chg="del">
        <pc:chgData name="Collin Ellis" userId="S::collin.ellis@threatlocker.com::cd4e8521-d4d2-4117-9d3e-70e08f741a66" providerId="AD" clId="Web-{A1CDCE41-2EA9-91A4-1BA0-C0E10A0AA6C6}" dt="2024-02-28T18:16:55.714" v="25"/>
        <pc:sldMkLst>
          <pc:docMk/>
          <pc:sldMk cId="595967597" sldId="313"/>
        </pc:sldMkLst>
      </pc:sldChg>
      <pc:sldChg chg="ord">
        <pc:chgData name="Collin Ellis" userId="S::collin.ellis@threatlocker.com::cd4e8521-d4d2-4117-9d3e-70e08f741a66" providerId="AD" clId="Web-{A1CDCE41-2EA9-91A4-1BA0-C0E10A0AA6C6}" dt="2024-02-28T18:13:22.018" v="23"/>
        <pc:sldMkLst>
          <pc:docMk/>
          <pc:sldMk cId="497657834" sldId="322"/>
        </pc:sldMkLst>
      </pc:sldChg>
      <pc:sldChg chg="ord">
        <pc:chgData name="Collin Ellis" userId="S::collin.ellis@threatlocker.com::cd4e8521-d4d2-4117-9d3e-70e08f741a66" providerId="AD" clId="Web-{A1CDCE41-2EA9-91A4-1BA0-C0E10A0AA6C6}" dt="2024-02-28T18:13:23.690" v="24"/>
        <pc:sldMkLst>
          <pc:docMk/>
          <pc:sldMk cId="2123752651" sldId="326"/>
        </pc:sldMkLst>
      </pc:sldChg>
      <pc:sldChg chg="addSp modSp add replId">
        <pc:chgData name="Collin Ellis" userId="S::collin.ellis@threatlocker.com::cd4e8521-d4d2-4117-9d3e-70e08f741a66" providerId="AD" clId="Web-{A1CDCE41-2EA9-91A4-1BA0-C0E10A0AA6C6}" dt="2024-02-28T18:13:10.236" v="22" actId="20577"/>
        <pc:sldMkLst>
          <pc:docMk/>
          <pc:sldMk cId="2761953544" sldId="327"/>
        </pc:sldMkLst>
        <pc:spChg chg="add mod">
          <ac:chgData name="Collin Ellis" userId="S::collin.ellis@threatlocker.com::cd4e8521-d4d2-4117-9d3e-70e08f741a66" providerId="AD" clId="Web-{A1CDCE41-2EA9-91A4-1BA0-C0E10A0AA6C6}" dt="2024-02-28T18:13:10.236" v="22" actId="20577"/>
          <ac:spMkLst>
            <pc:docMk/>
            <pc:sldMk cId="2761953544" sldId="327"/>
            <ac:spMk id="2" creationId="{91434210-894C-1AF8-A78D-944D72639071}"/>
          </ac:spMkLst>
        </pc:spChg>
        <pc:spChg chg="mod">
          <ac:chgData name="Collin Ellis" userId="S::collin.ellis@threatlocker.com::cd4e8521-d4d2-4117-9d3e-70e08f741a66" providerId="AD" clId="Web-{A1CDCE41-2EA9-91A4-1BA0-C0E10A0AA6C6}" dt="2024-02-28T18:12:10.124" v="10" actId="1076"/>
          <ac:spMkLst>
            <pc:docMk/>
            <pc:sldMk cId="2761953544" sldId="327"/>
            <ac:spMk id="50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29" name="Google Shape;22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Controls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App 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Ringfence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Elevation</a:t>
            </a:r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</a:pPr>
            <a:r>
              <a:rPr lang="en-US"/>
              <a:t>*  Storage</a:t>
            </a:r>
            <a:endParaRPr lang="en-US" dirty="0"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 err="1"/>
              <a:t>Nac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Changing the conversation around Security Awareness Training </a:t>
            </a:r>
            <a:endParaRPr dirty="0"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2495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40885a2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Known and Trusted tools are misused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The cycle of chasing a patch because of human error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Not if but when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When that time comes what should our tools be capable of doing?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5" name="Google Shape;155;g1340885a2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Exchange- Spooler-Log4j-Follina (Examples of human error in dev cycle) They all granted unauthorized access and then allowed a payload to be delivered.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Unauthorized Access lead to the Solar Winds and Kaseya VSA supply chain attacks.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We want to give you control of what your software is capable of actually doing – without being a developer ;)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3" name="Google Shape;1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6916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249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865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1325" y="6448125"/>
            <a:ext cx="2015624" cy="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1325" y="6448125"/>
            <a:ext cx="2015624" cy="1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35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1325" y="6448125"/>
            <a:ext cx="2015624" cy="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1325" y="6448125"/>
            <a:ext cx="2015624" cy="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1325" y="6448125"/>
            <a:ext cx="2015624" cy="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1325" y="6448125"/>
            <a:ext cx="2015624" cy="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1325" y="6448125"/>
            <a:ext cx="2015624" cy="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1325" y="6448125"/>
            <a:ext cx="2015624" cy="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1325" y="6448125"/>
            <a:ext cx="2015624" cy="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1325" y="6448125"/>
            <a:ext cx="2015624" cy="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01.safelinks.protection.outlook.com/?url=http%3A%2F%2Fransomwaregangs.org%2F&amp;data=05%7C01%7CAndy%40allCareIT.com%7C6e7c2d047dca4d4dfdec08db062d8fc0%7C1b3cc423f46c43c19d423643d8c4df7c%7C0%7C0%7C638110564984042644%7CUnknown%7CTWFpbGZsb3d8eyJWIjoiMC4wLjAwMDAiLCJQIjoiV2luMzIiLCJBTiI6Ik1haWwiLCJXVCI6Mn0%3D%7C3000%7C%7C%7C&amp;sdata=7geTdDH8XRcnmkVhRMyyQinqO5WThAK%2FJcJ63jXath0%3D&amp;reserved=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an01.safelinks.protection.outlook.com/?url=https%3A%2F%2Fhiddenwiki.com%2F&amp;data=05%7C01%7CAndy%40allCareIT.com%7C6e7c2d047dca4d4dfdec08db062d8fc0%7C1b3cc423f46c43c19d423643d8c4df7c%7C0%7C0%7C638110564984042644%7CUnknown%7CTWFpbGZsb3d8eyJWIjoiMC4wLjAwMDAiLCJQIjoiV2luMzIiLCJBTiI6Ik1haWwiLCJXVCI6Mn0%3D%7C3000%7C%7C%7C&amp;sdata=67LfMHDaKywyPqIzC3skcyl76CyYMjayfnD9NqDN7Ao%3D&amp;reserved=0" TargetMode="External"/><Relationship Id="rId4" Type="http://schemas.openxmlformats.org/officeDocument/2006/relationships/hyperlink" Target="https://can01.safelinks.protection.outlook.com/?url=https%3A%2F%2Fdarkweblink.com%2F&amp;data=05%7C01%7CAndy%40allCareIT.com%7C6e7c2d047dca4d4dfdec08db062d8fc0%7C1b3cc423f46c43c19d423643d8c4df7c%7C0%7C0%7C638110564984042644%7CUnknown%7CTWFpbGZsb3d8eyJWIjoiMC4wLjAwMDAiLCJQIjoiV2luMzIiLCJBTiI6Ik1haWwiLCJXVCI6Mn0%3D%7C3000%7C%7C%7C&amp;sdata=ChDSeHrP52NrHMh53OT134ks8XV24rUCT%2BHYlItwdak%3D&amp;reserved=0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/>
        </p:nvSpPr>
        <p:spPr>
          <a:xfrm>
            <a:off x="5760325" y="2972450"/>
            <a:ext cx="5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" y="525201"/>
            <a:ext cx="7374296" cy="66946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/>
          <p:nvPr/>
        </p:nvSpPr>
        <p:spPr>
          <a:xfrm>
            <a:off x="6977762" y="5063776"/>
            <a:ext cx="4730825" cy="77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2650" b="1" i="0" u="none" strike="noStrike" cap="none" dirty="0">
                <a:solidFill>
                  <a:srgbClr val="E9EEF0"/>
                </a:solidFill>
                <a:latin typeface="Montserrat"/>
                <a:ea typeface="Montserrat"/>
                <a:cs typeface="Montserrat"/>
                <a:sym typeface="Montserrat"/>
              </a:rPr>
              <a:t>Collin Ellis </a:t>
            </a:r>
            <a:endParaRPr sz="1400" b="0" i="0" u="none" strike="noStrike" cap="none" dirty="0">
              <a:solidFill>
                <a:srgbClr val="E9EEF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en-US" sz="1800" dirty="0">
                <a:solidFill>
                  <a:srgbClr val="E9EEF0"/>
                </a:solidFill>
                <a:latin typeface="Roboto Mono"/>
                <a:ea typeface="Roboto Mono"/>
                <a:sym typeface="Roboto Mono"/>
              </a:rPr>
              <a:t>Senior Solutions Engineer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81CA3-2ADB-6DEE-926C-22BEA26052DE}"/>
              </a:ext>
            </a:extLst>
          </p:cNvPr>
          <p:cNvSpPr txBox="1"/>
          <p:nvPr/>
        </p:nvSpPr>
        <p:spPr>
          <a:xfrm>
            <a:off x="521475" y="19296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Zero Trust at the Endpoint</a:t>
            </a:r>
            <a:endParaRPr lang="en-US" sz="4400" b="1" i="1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96;p22">
            <a:extLst>
              <a:ext uri="{FF2B5EF4-FFF2-40B4-BE49-F238E27FC236}">
                <a16:creationId xmlns:a16="http://schemas.microsoft.com/office/drawing/2014/main" id="{C9588236-C05D-537F-B6E8-62C1A20C22CF}"/>
              </a:ext>
            </a:extLst>
          </p:cNvPr>
          <p:cNvSpPr txBox="1"/>
          <p:nvPr/>
        </p:nvSpPr>
        <p:spPr>
          <a:xfrm>
            <a:off x="483413" y="4180683"/>
            <a:ext cx="67989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Fighting ransomware with </a:t>
            </a:r>
            <a:r>
              <a:rPr lang="en-US" sz="40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Allowlisting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Ringfencing</a:t>
            </a:r>
            <a:r>
              <a:rPr lang="en-US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™</a:t>
            </a:r>
            <a:endParaRPr sz="2200" b="0" i="1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70AD4009-2405-83F3-54D1-20D14DBA8D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086" b="7086"/>
          <a:stretch/>
        </p:blipFill>
        <p:spPr>
          <a:xfrm>
            <a:off x="7770888" y="1047553"/>
            <a:ext cx="3584737" cy="3849793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"/>
          <p:cNvSpPr txBox="1"/>
          <p:nvPr/>
        </p:nvSpPr>
        <p:spPr>
          <a:xfrm>
            <a:off x="2099894" y="397217"/>
            <a:ext cx="728532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8000" b="1" dirty="0">
                <a:solidFill>
                  <a:schemeClr val="lt1"/>
                </a:solidFill>
                <a:latin typeface="Montserrat"/>
                <a:sym typeface="Montserrat"/>
              </a:rPr>
              <a:t>Dark Web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34210-894C-1AF8-A78D-944D72639071}"/>
              </a:ext>
            </a:extLst>
          </p:cNvPr>
          <p:cNvSpPr txBox="1"/>
          <p:nvPr/>
        </p:nvSpPr>
        <p:spPr>
          <a:xfrm>
            <a:off x="2219928" y="2916685"/>
            <a:ext cx="775532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inherit"/>
                <a:ea typeface="inherit"/>
                <a:cs typeface="inher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Ransomware Gang Research Site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inherit"/>
              <a:ea typeface="inherit"/>
              <a:cs typeface="inherit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inherit"/>
                <a:ea typeface="inherit"/>
                <a:cs typeface="inher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Dark Web Markets  Research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inherit"/>
              <a:ea typeface="inherit"/>
              <a:cs typeface="inherit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inherit"/>
                <a:ea typeface="inherit"/>
                <a:cs typeface="inher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Wiki</a:t>
            </a:r>
            <a:r>
              <a:rPr lang="en-US" sz="4000" dirty="0">
                <a:solidFill>
                  <a:schemeClr val="bg1"/>
                </a:solidFill>
                <a:latin typeface="inherit"/>
                <a:ea typeface="inherit"/>
                <a:cs typeface="inherit"/>
              </a:rPr>
              <a:t> </a:t>
            </a:r>
            <a:endParaRPr lang="en-US" sz="4000">
              <a:solidFill>
                <a:schemeClr val="bg1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76195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"/>
          <p:cNvSpPr txBox="1"/>
          <p:nvPr/>
        </p:nvSpPr>
        <p:spPr>
          <a:xfrm>
            <a:off x="2379945" y="2572499"/>
            <a:ext cx="728532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8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765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/>
        </p:nvSpPr>
        <p:spPr>
          <a:xfrm>
            <a:off x="1417320" y="343194"/>
            <a:ext cx="918972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is Zero Trust?</a:t>
            </a:r>
            <a:endParaRPr sz="2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2" name="Google Shape;232;p38"/>
          <p:cNvSpPr txBox="1"/>
          <p:nvPr/>
        </p:nvSpPr>
        <p:spPr>
          <a:xfrm>
            <a:off x="677549" y="1677949"/>
            <a:ext cx="10909025" cy="4268821"/>
          </a:xfrm>
          <a:prstGeom prst="rect">
            <a:avLst/>
          </a:prstGeom>
          <a:noFill/>
          <a:ln w="28575" cap="flat" cmpd="tri">
            <a:solidFill>
              <a:srgbClr val="00B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term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r>
              <a:rPr lang="en-US" sz="2000" b="1" i="0" u="sng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Zero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Trust Architecture”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means a security model, a set of system design principles, and a coordinated cybersecurity and system management strategy based on an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acknowledgment that threats exist both inside and outside traditional network boundaries.</a:t>
            </a:r>
            <a:br>
              <a:rPr lang="en-US" sz="2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sz="2800" b="1" i="0" u="sng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Zero Trust 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model eliminates implicit trust in any one element, node, or service</a:t>
            </a:r>
            <a:r>
              <a:rPr lang="en-US" sz="3200" b="1" dirty="0">
                <a:solidFill>
                  <a:schemeClr val="lt1"/>
                </a:solidFill>
                <a:ea typeface="Montserrat"/>
              </a:rPr>
              <a:t>.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nstead, it  requires continuous verification of the operational picture via real-time information from multiple sources to determine access and other system responses. In essence,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Zero Trust Architecture allows users full access but only to the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bare minimum they need to perform their jobs.</a:t>
            </a:r>
            <a:endParaRPr sz="28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3225" y="349050"/>
            <a:ext cx="2102477" cy="1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"/>
          <p:cNvPicPr preferRelativeResize="0"/>
          <p:nvPr/>
        </p:nvPicPr>
        <p:blipFill rotWithShape="1">
          <a:blip r:embed="rId4">
            <a:alphaModFix amt="24000"/>
          </a:blip>
          <a:srcRect/>
          <a:stretch/>
        </p:blipFill>
        <p:spPr>
          <a:xfrm rot="10800000">
            <a:off x="-188450" y="-53275"/>
            <a:ext cx="12380447" cy="696400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445" name="Google Shape;44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675" y="533400"/>
            <a:ext cx="10735475" cy="603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"/>
          <p:cNvPicPr preferRelativeResize="0"/>
          <p:nvPr/>
        </p:nvPicPr>
        <p:blipFill rotWithShape="1">
          <a:blip r:embed="rId6">
            <a:alphaModFix/>
          </a:blip>
          <a:srcRect l="84064" t="58893" r="6498" b="25495"/>
          <a:stretch/>
        </p:blipFill>
        <p:spPr>
          <a:xfrm>
            <a:off x="10522092" y="3673104"/>
            <a:ext cx="952063" cy="8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"/>
          <p:cNvPicPr preferRelativeResize="0"/>
          <p:nvPr/>
        </p:nvPicPr>
        <p:blipFill rotWithShape="1">
          <a:blip r:embed="rId6">
            <a:alphaModFix/>
          </a:blip>
          <a:srcRect l="72687" t="45846" r="18252" b="38784"/>
          <a:stretch/>
        </p:blipFill>
        <p:spPr>
          <a:xfrm>
            <a:off x="8740021" y="3351451"/>
            <a:ext cx="914631" cy="87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"/>
          <p:cNvPicPr preferRelativeResize="0"/>
          <p:nvPr/>
        </p:nvPicPr>
        <p:blipFill rotWithShape="1">
          <a:blip r:embed="rId6">
            <a:alphaModFix/>
          </a:blip>
          <a:srcRect l="86555" t="30606" r="3312" b="52208"/>
          <a:stretch/>
        </p:blipFill>
        <p:spPr>
          <a:xfrm>
            <a:off x="10153768" y="2462947"/>
            <a:ext cx="1022650" cy="9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"/>
          <p:cNvPicPr preferRelativeResize="0"/>
          <p:nvPr/>
        </p:nvPicPr>
        <p:blipFill rotWithShape="1">
          <a:blip r:embed="rId6">
            <a:alphaModFix/>
          </a:blip>
          <a:srcRect l="69735" t="19166" r="19417" b="64022"/>
          <a:stretch/>
        </p:blipFill>
        <p:spPr>
          <a:xfrm>
            <a:off x="8418881" y="1885837"/>
            <a:ext cx="1095206" cy="95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"/>
          <p:cNvPicPr preferRelativeResize="0"/>
          <p:nvPr/>
        </p:nvPicPr>
        <p:blipFill rotWithShape="1">
          <a:blip r:embed="rId6">
            <a:alphaModFix/>
          </a:blip>
          <a:srcRect l="82801" t="3578" r="7875" b="76203"/>
          <a:stretch/>
        </p:blipFill>
        <p:spPr>
          <a:xfrm>
            <a:off x="9578000" y="970864"/>
            <a:ext cx="941331" cy="11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"/>
          <p:cNvPicPr preferRelativeResize="0"/>
          <p:nvPr/>
        </p:nvPicPr>
        <p:blipFill rotWithShape="1">
          <a:blip r:embed="rId6">
            <a:alphaModFix/>
          </a:blip>
          <a:srcRect l="60610" t="3518" r="30170" b="80162"/>
          <a:stretch/>
        </p:blipFill>
        <p:spPr>
          <a:xfrm>
            <a:off x="7538350" y="996425"/>
            <a:ext cx="930631" cy="926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"/>
          <p:cNvPicPr preferRelativeResize="0"/>
          <p:nvPr/>
        </p:nvPicPr>
        <p:blipFill rotWithShape="1">
          <a:blip r:embed="rId6">
            <a:alphaModFix/>
          </a:blip>
          <a:srcRect l="9780" t="60733" r="80659" b="22143"/>
          <a:stretch/>
        </p:blipFill>
        <p:spPr>
          <a:xfrm>
            <a:off x="1577365" y="4344774"/>
            <a:ext cx="965062" cy="97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"/>
          <p:cNvPicPr preferRelativeResize="0"/>
          <p:nvPr/>
        </p:nvPicPr>
        <p:blipFill rotWithShape="1">
          <a:blip r:embed="rId6">
            <a:alphaModFix/>
          </a:blip>
          <a:srcRect l="19416" t="43708" r="69766" b="39385"/>
          <a:stretch/>
        </p:blipFill>
        <p:spPr>
          <a:xfrm>
            <a:off x="2505150" y="3384746"/>
            <a:ext cx="1092094" cy="9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"/>
          <p:cNvPicPr preferRelativeResize="0"/>
          <p:nvPr/>
        </p:nvPicPr>
        <p:blipFill rotWithShape="1">
          <a:blip r:embed="rId6">
            <a:alphaModFix/>
          </a:blip>
          <a:srcRect l="28810" t="23201" r="62172" b="60314"/>
          <a:stretch/>
        </p:blipFill>
        <p:spPr>
          <a:xfrm>
            <a:off x="3536335" y="2222124"/>
            <a:ext cx="910381" cy="93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" descr="A picture containing screen, control panel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2875" t="38797" r="86859" b="40937"/>
          <a:stretch/>
        </p:blipFill>
        <p:spPr>
          <a:xfrm>
            <a:off x="1233173" y="2823854"/>
            <a:ext cx="1036306" cy="115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" descr="A picture containing screen, control panel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12320" t="21782" r="76863" b="62443"/>
          <a:stretch/>
        </p:blipFill>
        <p:spPr>
          <a:xfrm>
            <a:off x="1932818" y="1842577"/>
            <a:ext cx="1092094" cy="89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" descr="A picture containing screen, control panel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20860" t="2389" r="68996" b="78219"/>
          <a:stretch/>
        </p:blipFill>
        <p:spPr>
          <a:xfrm>
            <a:off x="3091034" y="892130"/>
            <a:ext cx="1023688" cy="110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" descr="A picture containing screen, control panel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r="86321" b="79736"/>
          <a:stretch/>
        </p:blipFill>
        <p:spPr>
          <a:xfrm>
            <a:off x="771108" y="740345"/>
            <a:ext cx="1381212" cy="1150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6"/>
          <p:cNvCxnSpPr/>
          <p:nvPr/>
        </p:nvCxnSpPr>
        <p:spPr>
          <a:xfrm>
            <a:off x="6518906" y="983295"/>
            <a:ext cx="2474400" cy="4288200"/>
          </a:xfrm>
          <a:prstGeom prst="straightConnector1">
            <a:avLst/>
          </a:prstGeom>
          <a:noFill/>
          <a:ln w="19050" cap="flat" cmpd="sng">
            <a:solidFill>
              <a:srgbClr val="B9F6FD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60" name="Google Shape;460;p6"/>
          <p:cNvCxnSpPr/>
          <p:nvPr/>
        </p:nvCxnSpPr>
        <p:spPr>
          <a:xfrm>
            <a:off x="3732839" y="5478012"/>
            <a:ext cx="5111100" cy="0"/>
          </a:xfrm>
          <a:prstGeom prst="straightConnector1">
            <a:avLst/>
          </a:prstGeom>
          <a:noFill/>
          <a:ln w="19050" cap="flat" cmpd="sng">
            <a:solidFill>
              <a:srgbClr val="B9F6FD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1" name="Google Shape;461;p6"/>
          <p:cNvSpPr txBox="1"/>
          <p:nvPr/>
        </p:nvSpPr>
        <p:spPr>
          <a:xfrm rot="3716">
            <a:off x="5732743" y="5245457"/>
            <a:ext cx="1110001" cy="456300"/>
          </a:xfrm>
          <a:prstGeom prst="rect">
            <a:avLst/>
          </a:prstGeom>
          <a:solidFill>
            <a:srgbClr val="1B2F4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Human</a:t>
            </a:r>
            <a:endParaRPr sz="16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6"/>
          <p:cNvSpPr txBox="1"/>
          <p:nvPr/>
        </p:nvSpPr>
        <p:spPr>
          <a:xfrm rot="3602964">
            <a:off x="7255680" y="2955777"/>
            <a:ext cx="1088226" cy="395407"/>
          </a:xfrm>
          <a:prstGeom prst="rect">
            <a:avLst/>
          </a:prstGeom>
          <a:solidFill>
            <a:srgbClr val="1B2F4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Controls</a:t>
            </a:r>
            <a:endParaRPr sz="16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3" name="Google Shape;463;p6"/>
          <p:cNvCxnSpPr/>
          <p:nvPr/>
        </p:nvCxnSpPr>
        <p:spPr>
          <a:xfrm flipH="1">
            <a:off x="3546155" y="983295"/>
            <a:ext cx="2479200" cy="4299300"/>
          </a:xfrm>
          <a:prstGeom prst="straightConnector1">
            <a:avLst/>
          </a:prstGeom>
          <a:noFill/>
          <a:ln w="19050" cap="flat" cmpd="sng">
            <a:solidFill>
              <a:srgbClr val="B9F6FD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4" name="Google Shape;464;p6"/>
          <p:cNvSpPr txBox="1"/>
          <p:nvPr/>
        </p:nvSpPr>
        <p:spPr>
          <a:xfrm rot="-3593489">
            <a:off x="4119547" y="3022952"/>
            <a:ext cx="1196079" cy="389861"/>
          </a:xfrm>
          <a:prstGeom prst="rect">
            <a:avLst/>
          </a:prstGeom>
          <a:solidFill>
            <a:srgbClr val="1B2F4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Detection</a:t>
            </a:r>
            <a:endParaRPr sz="16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6"/>
          <p:cNvSpPr txBox="1"/>
          <p:nvPr/>
        </p:nvSpPr>
        <p:spPr>
          <a:xfrm>
            <a:off x="1296070" y="1624198"/>
            <a:ext cx="9522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IDS/IPS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6"/>
          <p:cNvSpPr txBox="1"/>
          <p:nvPr/>
        </p:nvSpPr>
        <p:spPr>
          <a:xfrm>
            <a:off x="2986683" y="1637532"/>
            <a:ext cx="11355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Anti-Spam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6"/>
          <p:cNvSpPr txBox="1"/>
          <p:nvPr/>
        </p:nvSpPr>
        <p:spPr>
          <a:xfrm>
            <a:off x="2014251" y="2515157"/>
            <a:ext cx="9822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Antivirus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6"/>
          <p:cNvSpPr txBox="1"/>
          <p:nvPr/>
        </p:nvSpPr>
        <p:spPr>
          <a:xfrm>
            <a:off x="1075839" y="3521457"/>
            <a:ext cx="13197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Threat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Hunting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6"/>
          <p:cNvSpPr txBox="1"/>
          <p:nvPr/>
        </p:nvSpPr>
        <p:spPr>
          <a:xfrm rot="-1524">
            <a:off x="3302825" y="2841867"/>
            <a:ext cx="13530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Anti-Phishing</a:t>
            </a:r>
            <a:endParaRPr sz="11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6"/>
          <p:cNvSpPr txBox="1"/>
          <p:nvPr/>
        </p:nvSpPr>
        <p:spPr>
          <a:xfrm>
            <a:off x="2699094" y="4060425"/>
            <a:ext cx="7677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EDR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6"/>
          <p:cNvSpPr txBox="1"/>
          <p:nvPr/>
        </p:nvSpPr>
        <p:spPr>
          <a:xfrm>
            <a:off x="1708520" y="5017619"/>
            <a:ext cx="7368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MDR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6"/>
          <p:cNvSpPr txBox="1"/>
          <p:nvPr/>
        </p:nvSpPr>
        <p:spPr>
          <a:xfrm rot="-1714">
            <a:off x="9434115" y="1718547"/>
            <a:ext cx="12036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Ringfencing</a:t>
            </a:r>
            <a:b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Policies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6"/>
          <p:cNvSpPr txBox="1"/>
          <p:nvPr/>
        </p:nvSpPr>
        <p:spPr>
          <a:xfrm>
            <a:off x="7496032" y="1677120"/>
            <a:ext cx="9651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Firewall</a:t>
            </a:r>
            <a:endParaRPr sz="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6"/>
          <p:cNvSpPr txBox="1"/>
          <p:nvPr/>
        </p:nvSpPr>
        <p:spPr>
          <a:xfrm>
            <a:off x="8466755" y="2581684"/>
            <a:ext cx="9822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Elevation Control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6"/>
          <p:cNvSpPr txBox="1"/>
          <p:nvPr/>
        </p:nvSpPr>
        <p:spPr>
          <a:xfrm>
            <a:off x="9966096" y="3148949"/>
            <a:ext cx="13812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Dual Factor Authentication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6"/>
          <p:cNvSpPr txBox="1"/>
          <p:nvPr/>
        </p:nvSpPr>
        <p:spPr>
          <a:xfrm rot="-1133">
            <a:off x="8732459" y="3958143"/>
            <a:ext cx="9105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Storage Control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6"/>
          <p:cNvSpPr txBox="1"/>
          <p:nvPr/>
        </p:nvSpPr>
        <p:spPr>
          <a:xfrm>
            <a:off x="10343548" y="4368168"/>
            <a:ext cx="13533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 Whitelisting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6"/>
          <p:cNvSpPr txBox="1"/>
          <p:nvPr/>
        </p:nvSpPr>
        <p:spPr>
          <a:xfrm>
            <a:off x="5607615" y="2222919"/>
            <a:ext cx="1353000" cy="252300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t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sz="1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6"/>
          <p:cNvSpPr txBox="1"/>
          <p:nvPr/>
        </p:nvSpPr>
        <p:spPr>
          <a:xfrm>
            <a:off x="5610426" y="1495002"/>
            <a:ext cx="1353000" cy="252300"/>
          </a:xfrm>
          <a:prstGeom prst="rect">
            <a:avLst/>
          </a:prstGeom>
          <a:noFill/>
          <a:ln>
            <a:noFill/>
          </a:ln>
          <a:effectLst>
            <a:outerShdw blurRad="25400" dist="12700" dir="5400000" algn="t" rotWithShape="0">
              <a:srgbClr val="000000">
                <a:alpha val="61176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Email</a:t>
            </a:r>
            <a:endParaRPr sz="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6"/>
          <p:cNvSpPr txBox="1"/>
          <p:nvPr/>
        </p:nvSpPr>
        <p:spPr>
          <a:xfrm>
            <a:off x="5598640" y="3022933"/>
            <a:ext cx="1353000" cy="252300"/>
          </a:xfrm>
          <a:prstGeom prst="rect">
            <a:avLst/>
          </a:prstGeom>
          <a:noFill/>
          <a:ln>
            <a:noFill/>
          </a:ln>
          <a:effectLst>
            <a:outerShdw blurRad="38100" dist="12700" dir="5400000" algn="t" rotWithShape="0">
              <a:srgbClr val="000000">
                <a:alpha val="54117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Insider Threat</a:t>
            </a:r>
            <a:endParaRPr sz="1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6"/>
          <p:cNvSpPr txBox="1"/>
          <p:nvPr/>
        </p:nvSpPr>
        <p:spPr>
          <a:xfrm>
            <a:off x="5607526" y="3794223"/>
            <a:ext cx="1353000" cy="252300"/>
          </a:xfrm>
          <a:prstGeom prst="rect">
            <a:avLst/>
          </a:prstGeom>
          <a:noFill/>
          <a:ln>
            <a:noFill/>
          </a:ln>
          <a:effectLst>
            <a:outerShdw blurRad="38100" dist="12700" dir="5400000" algn="t" rotWithShape="0">
              <a:srgbClr val="000000">
                <a:alpha val="4549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Applications</a:t>
            </a:r>
            <a:endParaRPr sz="12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6"/>
          <p:cNvSpPr txBox="1"/>
          <p:nvPr/>
        </p:nvSpPr>
        <p:spPr>
          <a:xfrm>
            <a:off x="5607526" y="4554867"/>
            <a:ext cx="1353000" cy="252300"/>
          </a:xfrm>
          <a:prstGeom prst="rect">
            <a:avLst/>
          </a:prstGeom>
          <a:noFill/>
          <a:ln>
            <a:noFill/>
          </a:ln>
          <a:effectLst>
            <a:outerShdw blurRad="38100" dist="12700" dir="5400000" algn="t" rotWithShape="0">
              <a:srgbClr val="000000">
                <a:alpha val="4549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Endpoint</a:t>
            </a:r>
            <a:endParaRPr sz="12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3" name="Google Shape;483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1073" y="5655600"/>
            <a:ext cx="914632" cy="87399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"/>
          <p:cNvSpPr txBox="1"/>
          <p:nvPr/>
        </p:nvSpPr>
        <p:spPr>
          <a:xfrm rot="-1608">
            <a:off x="4666512" y="6319772"/>
            <a:ext cx="3206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Security Awareness Training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5" name="Google Shape;485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58824" y="4549782"/>
            <a:ext cx="767700" cy="757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"/>
          <p:cNvSpPr txBox="1"/>
          <p:nvPr/>
        </p:nvSpPr>
        <p:spPr>
          <a:xfrm>
            <a:off x="9166023" y="5169105"/>
            <a:ext cx="13533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Network Access Control</a:t>
            </a:r>
            <a:endParaRPr sz="1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869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  <p:bldP spid="476" grpId="0"/>
      <p:bldP spid="477" grpId="0"/>
      <p:bldP spid="4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/>
        </p:nvSpPr>
        <p:spPr>
          <a:xfrm>
            <a:off x="4145787" y="2665855"/>
            <a:ext cx="2913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Sophisticated Businesses</a:t>
            </a:r>
            <a:endParaRPr sz="240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5" name="Google Shape;135;p4" descr="A picture containing text, person,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861" t="592" r="-215" b="294"/>
          <a:stretch/>
        </p:blipFill>
        <p:spPr>
          <a:xfrm>
            <a:off x="4145784" y="3650431"/>
            <a:ext cx="2913213" cy="220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 descr="A picture containing text, curtai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908" r="32166" b="-329"/>
          <a:stretch/>
        </p:blipFill>
        <p:spPr>
          <a:xfrm>
            <a:off x="9823837" y="3646585"/>
            <a:ext cx="2028748" cy="2201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7714462" y="2665855"/>
            <a:ext cx="413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Nation States</a:t>
            </a:r>
            <a:endParaRPr sz="240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5">
            <a:alphaModFix/>
          </a:blip>
          <a:srcRect l="30826" t="363" r="4456" b="-452"/>
          <a:stretch/>
        </p:blipFill>
        <p:spPr>
          <a:xfrm>
            <a:off x="7714468" y="3649434"/>
            <a:ext cx="2115785" cy="2196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 descr="A picture containing rain, rain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938" r="1749" b="-250"/>
          <a:stretch/>
        </p:blipFill>
        <p:spPr>
          <a:xfrm>
            <a:off x="211837" y="3647442"/>
            <a:ext cx="3109135" cy="219253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211736" y="2817805"/>
            <a:ext cx="3109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8186F-2B02-F343-0CA2-41D952AF3571}"/>
              </a:ext>
            </a:extLst>
          </p:cNvPr>
          <p:cNvSpPr txBox="1"/>
          <p:nvPr/>
        </p:nvSpPr>
        <p:spPr>
          <a:xfrm>
            <a:off x="1766336" y="757381"/>
            <a:ext cx="96370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 Are </a:t>
            </a:r>
            <a:r>
              <a:rPr lang="en-US" sz="4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Your 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Adversaries?</a:t>
            </a:r>
            <a:endParaRPr lang="en-US" sz="4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7" grpId="0"/>
      <p:bldP spid="1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0;p4">
            <a:extLst>
              <a:ext uri="{FF2B5EF4-FFF2-40B4-BE49-F238E27FC236}">
                <a16:creationId xmlns:a16="http://schemas.microsoft.com/office/drawing/2014/main" id="{4923E046-A9DF-D42A-B9EB-820B96AA6326}"/>
              </a:ext>
            </a:extLst>
          </p:cNvPr>
          <p:cNvSpPr txBox="1"/>
          <p:nvPr/>
        </p:nvSpPr>
        <p:spPr>
          <a:xfrm>
            <a:off x="4417575" y="228600"/>
            <a:ext cx="3109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400"/>
            </a:pP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Ransomware Gangs</a:t>
            </a:r>
            <a:endParaRPr lang="en-US" sz="240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C5E96E-6FF4-2A1A-F435-3ACEBFA2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54" y="858102"/>
            <a:ext cx="8610042" cy="54936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416F89-0DF2-A558-09ED-8C7091F20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61" y="858102"/>
            <a:ext cx="5322971" cy="564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9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;p4">
            <a:extLst>
              <a:ext uri="{FF2B5EF4-FFF2-40B4-BE49-F238E27FC236}">
                <a16:creationId xmlns:a16="http://schemas.microsoft.com/office/drawing/2014/main" id="{28CE86D3-034E-54E7-94E0-C3ECA79A7467}"/>
              </a:ext>
            </a:extLst>
          </p:cNvPr>
          <p:cNvSpPr txBox="1"/>
          <p:nvPr/>
        </p:nvSpPr>
        <p:spPr>
          <a:xfrm>
            <a:off x="4234513" y="44002"/>
            <a:ext cx="2913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Sophisticated Businesses</a:t>
            </a:r>
            <a:endParaRPr sz="240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96DDDE-4963-7024-426E-79293CD34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"/>
          <a:stretch/>
        </p:blipFill>
        <p:spPr bwMode="auto">
          <a:xfrm>
            <a:off x="1399404" y="450965"/>
            <a:ext cx="8732838" cy="52836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B209B2F-A02A-02E3-58D1-12A6308F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5" y="1330957"/>
            <a:ext cx="10940291" cy="476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548907B8-DD7A-A7BF-173E-953DA3582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"/>
          <a:stretch/>
        </p:blipFill>
        <p:spPr bwMode="auto">
          <a:xfrm>
            <a:off x="1508427" y="777629"/>
            <a:ext cx="9049883" cy="55905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5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40885a2ca_0_0"/>
          <p:cNvSpPr txBox="1"/>
          <p:nvPr/>
        </p:nvSpPr>
        <p:spPr>
          <a:xfrm>
            <a:off x="573125" y="185742"/>
            <a:ext cx="10937700" cy="264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can vulnerabilities</a:t>
            </a:r>
          </a:p>
          <a:p>
            <a:pPr marL="254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(and “features”) </a:t>
            </a:r>
            <a:br>
              <a:rPr lang="en-US" sz="48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48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 used by attackers? </a:t>
            </a:r>
            <a:endParaRPr sz="48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8" name="Google Shape;158;g1340885a2c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232" y="3428999"/>
            <a:ext cx="1929049" cy="24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FD4B999-E39B-5A08-7D7D-AB9C4C9AD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48" y="3428999"/>
            <a:ext cx="3653392" cy="22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 descr="Apache Log4j2 vulnerability Patch - Penetration Testing Tools, ML and Linux  Tutorial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906" y="4243306"/>
            <a:ext cx="3006064" cy="117831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1156246" y="201577"/>
            <a:ext cx="10105902" cy="151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They Exploit The Entire Industry</a:t>
            </a:r>
          </a:p>
        </p:txBody>
      </p:sp>
      <p:pic>
        <p:nvPicPr>
          <p:cNvPr id="147" name="Google Shape;147;p24" descr="Microsoft Office Mobile Preview | PCMa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3972" y="1894908"/>
            <a:ext cx="2998176" cy="169398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48" name="Google Shape;148;p24" descr="Microsoft Exchange Icon #270870 - Free Icons Librar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007" y="3769666"/>
            <a:ext cx="3657600" cy="124777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49" name="Google Shape;149;p24" descr="iOS: How to See Your Print Queue (and Cancel a Print Job!) - The Mac  Observ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44996" y="4239447"/>
            <a:ext cx="2981325" cy="171889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50" name="Google Shape;150;p24"/>
          <p:cNvSpPr txBox="1"/>
          <p:nvPr/>
        </p:nvSpPr>
        <p:spPr>
          <a:xfrm>
            <a:off x="516899" y="5545732"/>
            <a:ext cx="285471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Over 21,000  more!</a:t>
            </a:r>
            <a:endParaRPr sz="140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1" name="Google Shape;151;p24" descr="SolarWinds Orion Review: Customizable Integrated IT Monitoring Platform |  SoftwarePundi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7055" y="2035137"/>
            <a:ext cx="3657600" cy="109728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2" name="Picture 12" descr="Kaseya Responds Swiftly to Sophisticated Cyberattack,">
            <a:extLst>
              <a:ext uri="{FF2B5EF4-FFF2-40B4-BE49-F238E27FC236}">
                <a16:creationId xmlns:a16="http://schemas.microsoft.com/office/drawing/2014/main" id="{CA8427EC-FAE5-1854-27C3-8E2157FA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191" y="1894908"/>
            <a:ext cx="2548245" cy="1630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33;p8">
            <a:extLst>
              <a:ext uri="{FF2B5EF4-FFF2-40B4-BE49-F238E27FC236}">
                <a16:creationId xmlns:a16="http://schemas.microsoft.com/office/drawing/2014/main" id="{A06E6320-0DCC-4B2E-A3AB-1ECB7196FB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556" t="27815" r="23851" b="22333"/>
          <a:stretch/>
        </p:blipFill>
        <p:spPr>
          <a:xfrm>
            <a:off x="4728099" y="2496534"/>
            <a:ext cx="2735802" cy="251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4;p8">
            <a:extLst>
              <a:ext uri="{FF2B5EF4-FFF2-40B4-BE49-F238E27FC236}">
                <a16:creationId xmlns:a16="http://schemas.microsoft.com/office/drawing/2014/main" id="{89686C9C-0436-4C17-BACC-2AFC07DF9C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0420" y="2605707"/>
            <a:ext cx="2239569" cy="203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5;p8">
            <a:extLst>
              <a:ext uri="{FF2B5EF4-FFF2-40B4-BE49-F238E27FC236}">
                <a16:creationId xmlns:a16="http://schemas.microsoft.com/office/drawing/2014/main" id="{BEEBCA5E-BE90-43A1-9AE7-8771F1DD1B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6395" y="2309314"/>
            <a:ext cx="2294128" cy="25124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6;p8">
            <a:extLst>
              <a:ext uri="{FF2B5EF4-FFF2-40B4-BE49-F238E27FC236}">
                <a16:creationId xmlns:a16="http://schemas.microsoft.com/office/drawing/2014/main" id="{AEBFF89E-FB7C-4DB8-B853-5474CA804184}"/>
              </a:ext>
            </a:extLst>
          </p:cNvPr>
          <p:cNvSpPr txBox="1"/>
          <p:nvPr/>
        </p:nvSpPr>
        <p:spPr>
          <a:xfrm>
            <a:off x="5174145" y="4639661"/>
            <a:ext cx="17048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PowerShell</a:t>
            </a:r>
            <a:endParaRPr sz="2400" dirty="0"/>
          </a:p>
        </p:txBody>
      </p:sp>
      <p:sp>
        <p:nvSpPr>
          <p:cNvPr id="9" name="Google Shape;137;p8">
            <a:extLst>
              <a:ext uri="{FF2B5EF4-FFF2-40B4-BE49-F238E27FC236}">
                <a16:creationId xmlns:a16="http://schemas.microsoft.com/office/drawing/2014/main" id="{5CE7D431-1887-40CA-958A-E8890DBC2045}"/>
              </a:ext>
            </a:extLst>
          </p:cNvPr>
          <p:cNvSpPr txBox="1"/>
          <p:nvPr/>
        </p:nvSpPr>
        <p:spPr>
          <a:xfrm>
            <a:off x="1019767" y="4639661"/>
            <a:ext cx="258340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 Prompt</a:t>
            </a:r>
            <a:endParaRPr sz="2400" dirty="0"/>
          </a:p>
        </p:txBody>
      </p:sp>
      <p:sp>
        <p:nvSpPr>
          <p:cNvPr id="10" name="Google Shape;138;p8">
            <a:extLst>
              <a:ext uri="{FF2B5EF4-FFF2-40B4-BE49-F238E27FC236}">
                <a16:creationId xmlns:a16="http://schemas.microsoft.com/office/drawing/2014/main" id="{1EC13365-64FA-4553-B790-C6828FFEB5D0}"/>
              </a:ext>
            </a:extLst>
          </p:cNvPr>
          <p:cNvSpPr txBox="1"/>
          <p:nvPr/>
        </p:nvSpPr>
        <p:spPr>
          <a:xfrm>
            <a:off x="9037208" y="4639661"/>
            <a:ext cx="1497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RunDLL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9D912-3EC2-D632-AFD2-ECBAD43F9274}"/>
              </a:ext>
            </a:extLst>
          </p:cNvPr>
          <p:cNvSpPr txBox="1"/>
          <p:nvPr/>
        </p:nvSpPr>
        <p:spPr>
          <a:xfrm>
            <a:off x="1" y="648679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Living off the Land</a:t>
            </a:r>
          </a:p>
        </p:txBody>
      </p:sp>
    </p:spTree>
    <p:extLst>
      <p:ext uri="{BB962C8B-B14F-4D97-AF65-F5344CB8AC3E}">
        <p14:creationId xmlns:p14="http://schemas.microsoft.com/office/powerpoint/2010/main" val="306516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7DA48E8CD1F84E9A1397DE105849E9" ma:contentTypeVersion="13" ma:contentTypeDescription="Create a new document." ma:contentTypeScope="" ma:versionID="0c2bace8ba34ce71c5abbe73b2dcb31c">
  <xsd:schema xmlns:xsd="http://www.w3.org/2001/XMLSchema" xmlns:xs="http://www.w3.org/2001/XMLSchema" xmlns:p="http://schemas.microsoft.com/office/2006/metadata/properties" xmlns:ns3="c0a9adcd-80c4-4b53-a3cf-ebe157528f2c" xmlns:ns4="4be295d9-65c4-4ad8-b1a4-0296875cc43e" targetNamespace="http://schemas.microsoft.com/office/2006/metadata/properties" ma:root="true" ma:fieldsID="def8d50785106105f29a26f1db419e48" ns3:_="" ns4:_="">
    <xsd:import namespace="c0a9adcd-80c4-4b53-a3cf-ebe157528f2c"/>
    <xsd:import namespace="4be295d9-65c4-4ad8-b1a4-0296875cc43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a9adcd-80c4-4b53-a3cf-ebe157528f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295d9-65c4-4ad8-b1a4-0296875cc4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942EFF-30A9-468D-AC13-BD5826429CF0}">
  <ds:schemaRefs>
    <ds:schemaRef ds:uri="http://purl.org/dc/dcmitype/"/>
    <ds:schemaRef ds:uri="c0a9adcd-80c4-4b53-a3cf-ebe157528f2c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4be295d9-65c4-4ad8-b1a4-0296875cc43e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F0C4D74-2311-4428-9A20-160D6A4A4A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E6D3E3-7AF8-4A08-9918-978385615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a9adcd-80c4-4b53-a3cf-ebe157528f2c"/>
    <ds:schemaRef ds:uri="4be295d9-65c4-4ad8-b1a4-0296875cc4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6038</TotalTime>
  <Words>338</Words>
  <Application>Microsoft Office PowerPoint</Application>
  <PresentationFormat>Widescreen</PresentationFormat>
  <Paragraphs>66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Montserrat</vt:lpstr>
      <vt:lpstr>Arial</vt:lpstr>
      <vt:lpstr>Roboto Mono</vt:lpstr>
      <vt:lpstr>inherit</vt:lpstr>
      <vt:lpstr>Montserrat SemiBold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They Exploit The Entire Industry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Ebanks</dc:creator>
  <cp:lastModifiedBy>Collin Ellis</cp:lastModifiedBy>
  <cp:revision>34</cp:revision>
  <dcterms:created xsi:type="dcterms:W3CDTF">2022-01-11T17:34:23Z</dcterms:created>
  <dcterms:modified xsi:type="dcterms:W3CDTF">2024-02-28T19:08:31Z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0x0101001B7DA48E8CD1F84E9A1397DE105849E9</vt:lpwstr>
  </property>
</Properties>
</file>